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388388" cy="30275213"/>
  <p:notesSz cx="6858000" cy="9144000"/>
  <p:defaultTextStyle>
    <a:defPPr>
      <a:defRPr lang="lv-LV"/>
    </a:defPPr>
    <a:lvl1pPr marL="0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1pPr>
    <a:lvl2pPr marL="123992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2pPr>
    <a:lvl3pPr marL="2479853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3pPr>
    <a:lvl4pPr marL="3719779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4pPr>
    <a:lvl5pPr marL="4959706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5pPr>
    <a:lvl6pPr marL="6199632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6pPr>
    <a:lvl7pPr marL="7439558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7pPr>
    <a:lvl8pPr marL="8679485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8pPr>
    <a:lvl9pPr marL="9919411" algn="l" defTabSz="2479853" rtl="0" eaLnBrk="1" latinLnBrk="0" hangingPunct="1">
      <a:defRPr sz="488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DAB4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4" d="100"/>
          <a:sy n="14" d="100"/>
        </p:scale>
        <p:origin x="2268" y="80"/>
      </p:cViewPr>
      <p:guideLst>
        <p:guide orient="horz" pos="9536"/>
        <p:guide pos="673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29" y="4954765"/>
            <a:ext cx="18180130" cy="10540259"/>
          </a:xfrm>
        </p:spPr>
        <p:txBody>
          <a:bodyPr anchor="b"/>
          <a:lstStyle>
            <a:lvl1pPr algn="ctr">
              <a:defRPr sz="140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3549" y="15901497"/>
            <a:ext cx="16041291" cy="7309499"/>
          </a:xfrm>
        </p:spPr>
        <p:txBody>
          <a:bodyPr/>
          <a:lstStyle>
            <a:lvl1pPr marL="0" indent="0" algn="ctr">
              <a:buNone/>
              <a:defRPr sz="5614"/>
            </a:lvl1pPr>
            <a:lvl2pPr marL="1069437" indent="0" algn="ctr">
              <a:buNone/>
              <a:defRPr sz="4678"/>
            </a:lvl2pPr>
            <a:lvl3pPr marL="2138873" indent="0" algn="ctr">
              <a:buNone/>
              <a:defRPr sz="4210"/>
            </a:lvl3pPr>
            <a:lvl4pPr marL="3208310" indent="0" algn="ctr">
              <a:buNone/>
              <a:defRPr sz="3743"/>
            </a:lvl4pPr>
            <a:lvl5pPr marL="4277746" indent="0" algn="ctr">
              <a:buNone/>
              <a:defRPr sz="3743"/>
            </a:lvl5pPr>
            <a:lvl6pPr marL="5347183" indent="0" algn="ctr">
              <a:buNone/>
              <a:defRPr sz="3743"/>
            </a:lvl6pPr>
            <a:lvl7pPr marL="6416619" indent="0" algn="ctr">
              <a:buNone/>
              <a:defRPr sz="3743"/>
            </a:lvl7pPr>
            <a:lvl8pPr marL="7486056" indent="0" algn="ctr">
              <a:buNone/>
              <a:defRPr sz="3743"/>
            </a:lvl8pPr>
            <a:lvl9pPr marL="8555492" indent="0" algn="ctr">
              <a:buNone/>
              <a:defRPr sz="374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29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681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6066" y="1611875"/>
            <a:ext cx="461187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453" y="1611875"/>
            <a:ext cx="13568259" cy="256568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412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54279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313" y="7547788"/>
            <a:ext cx="18447485" cy="12593645"/>
          </a:xfrm>
        </p:spPr>
        <p:txBody>
          <a:bodyPr anchor="b"/>
          <a:lstStyle>
            <a:lvl1pPr>
              <a:defRPr sz="1403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313" y="20260574"/>
            <a:ext cx="18447485" cy="6622701"/>
          </a:xfrm>
        </p:spPr>
        <p:txBody>
          <a:bodyPr/>
          <a:lstStyle>
            <a:lvl1pPr marL="0" indent="0">
              <a:buNone/>
              <a:defRPr sz="5614">
                <a:solidFill>
                  <a:schemeClr val="tx1"/>
                </a:solidFill>
              </a:defRPr>
            </a:lvl1pPr>
            <a:lvl2pPr marL="1069437" indent="0">
              <a:buNone/>
              <a:defRPr sz="4678">
                <a:solidFill>
                  <a:schemeClr val="tx1">
                    <a:tint val="75000"/>
                  </a:schemeClr>
                </a:solidFill>
              </a:defRPr>
            </a:lvl2pPr>
            <a:lvl3pPr marL="2138873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8310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4pPr>
            <a:lvl5pPr marL="427774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5pPr>
            <a:lvl6pPr marL="5347183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6pPr>
            <a:lvl7pPr marL="6416619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7pPr>
            <a:lvl8pPr marL="7486056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8pPr>
            <a:lvl9pPr marL="8555492" indent="0">
              <a:buNone/>
              <a:defRPr sz="37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159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452" y="8059374"/>
            <a:ext cx="9090065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7871" y="8059374"/>
            <a:ext cx="9090065" cy="192093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2273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1143000" cy="30275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45388" y="0"/>
            <a:ext cx="1143000" cy="3027521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8" y="1611882"/>
            <a:ext cx="9048292" cy="585180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240" y="7421634"/>
            <a:ext cx="9048289" cy="3637228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240" y="11058863"/>
            <a:ext cx="9048289" cy="162659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7872" y="7463690"/>
            <a:ext cx="9092851" cy="3595172"/>
          </a:xfrm>
        </p:spPr>
        <p:txBody>
          <a:bodyPr anchor="b"/>
          <a:lstStyle>
            <a:lvl1pPr marL="0" indent="0">
              <a:buNone/>
              <a:defRPr sz="5614" b="1"/>
            </a:lvl1pPr>
            <a:lvl2pPr marL="1069437" indent="0">
              <a:buNone/>
              <a:defRPr sz="4678" b="1"/>
            </a:lvl2pPr>
            <a:lvl3pPr marL="2138873" indent="0">
              <a:buNone/>
              <a:defRPr sz="4210" b="1"/>
            </a:lvl3pPr>
            <a:lvl4pPr marL="3208310" indent="0">
              <a:buNone/>
              <a:defRPr sz="3743" b="1"/>
            </a:lvl4pPr>
            <a:lvl5pPr marL="4277746" indent="0">
              <a:buNone/>
              <a:defRPr sz="3743" b="1"/>
            </a:lvl5pPr>
            <a:lvl6pPr marL="5347183" indent="0">
              <a:buNone/>
              <a:defRPr sz="3743" b="1"/>
            </a:lvl6pPr>
            <a:lvl7pPr marL="6416619" indent="0">
              <a:buNone/>
              <a:defRPr sz="3743" b="1"/>
            </a:lvl7pPr>
            <a:lvl8pPr marL="7486056" indent="0">
              <a:buNone/>
              <a:defRPr sz="3743" b="1"/>
            </a:lvl8pPr>
            <a:lvl9pPr marL="8555492" indent="0">
              <a:buNone/>
              <a:defRPr sz="374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7872" y="11058863"/>
            <a:ext cx="9092851" cy="1626592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042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7821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00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2851" y="4359077"/>
            <a:ext cx="10827871" cy="21515024"/>
          </a:xfrm>
        </p:spPr>
        <p:txBody>
          <a:bodyPr/>
          <a:lstStyle>
            <a:lvl1pPr>
              <a:defRPr sz="7485"/>
            </a:lvl1pPr>
            <a:lvl2pPr>
              <a:defRPr sz="6549"/>
            </a:lvl2pPr>
            <a:lvl3pPr>
              <a:defRPr sz="5614"/>
            </a:lvl3pPr>
            <a:lvl4pPr>
              <a:defRPr sz="4678"/>
            </a:lvl4pPr>
            <a:lvl5pPr>
              <a:defRPr sz="4678"/>
            </a:lvl5pPr>
            <a:lvl6pPr>
              <a:defRPr sz="4678"/>
            </a:lvl6pPr>
            <a:lvl7pPr>
              <a:defRPr sz="4678"/>
            </a:lvl7pPr>
            <a:lvl8pPr>
              <a:defRPr sz="4678"/>
            </a:lvl8pPr>
            <a:lvl9pPr>
              <a:defRPr sz="467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7051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237" y="2018348"/>
            <a:ext cx="6898312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2851" y="4359077"/>
            <a:ext cx="10827871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437" indent="0">
              <a:buNone/>
              <a:defRPr sz="6549"/>
            </a:lvl2pPr>
            <a:lvl3pPr marL="2138873" indent="0">
              <a:buNone/>
              <a:defRPr sz="5614"/>
            </a:lvl3pPr>
            <a:lvl4pPr marL="3208310" indent="0">
              <a:buNone/>
              <a:defRPr sz="4678"/>
            </a:lvl4pPr>
            <a:lvl5pPr marL="4277746" indent="0">
              <a:buNone/>
              <a:defRPr sz="4678"/>
            </a:lvl5pPr>
            <a:lvl6pPr marL="5347183" indent="0">
              <a:buNone/>
              <a:defRPr sz="4678"/>
            </a:lvl6pPr>
            <a:lvl7pPr marL="6416619" indent="0">
              <a:buNone/>
              <a:defRPr sz="4678"/>
            </a:lvl7pPr>
            <a:lvl8pPr marL="7486056" indent="0">
              <a:buNone/>
              <a:defRPr sz="4678"/>
            </a:lvl8pPr>
            <a:lvl9pPr marL="8555492" indent="0">
              <a:buNone/>
              <a:defRPr sz="467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237" y="9082564"/>
            <a:ext cx="6898312" cy="16826573"/>
          </a:xfrm>
        </p:spPr>
        <p:txBody>
          <a:bodyPr/>
          <a:lstStyle>
            <a:lvl1pPr marL="0" indent="0">
              <a:buNone/>
              <a:defRPr sz="3743"/>
            </a:lvl1pPr>
            <a:lvl2pPr marL="1069437" indent="0">
              <a:buNone/>
              <a:defRPr sz="3275"/>
            </a:lvl2pPr>
            <a:lvl3pPr marL="2138873" indent="0">
              <a:buNone/>
              <a:defRPr sz="2807"/>
            </a:lvl3pPr>
            <a:lvl4pPr marL="3208310" indent="0">
              <a:buNone/>
              <a:defRPr sz="2339"/>
            </a:lvl4pPr>
            <a:lvl5pPr marL="4277746" indent="0">
              <a:buNone/>
              <a:defRPr sz="2339"/>
            </a:lvl5pPr>
            <a:lvl6pPr marL="5347183" indent="0">
              <a:buNone/>
              <a:defRPr sz="2339"/>
            </a:lvl6pPr>
            <a:lvl7pPr marL="6416619" indent="0">
              <a:buNone/>
              <a:defRPr sz="2339"/>
            </a:lvl7pPr>
            <a:lvl8pPr marL="7486056" indent="0">
              <a:buNone/>
              <a:defRPr sz="2339"/>
            </a:lvl8pPr>
            <a:lvl9pPr marL="8555492" indent="0">
              <a:buNone/>
              <a:defRPr sz="233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631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D4CBC0"/>
            </a:gs>
            <a:gs pos="56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452" y="1611882"/>
            <a:ext cx="18447485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452" y="8059374"/>
            <a:ext cx="18447485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452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610A7-9884-473C-A9CE-73258E125680}" type="datetimeFigureOut">
              <a:rPr lang="lv-LV" smtClean="0"/>
              <a:t>22.01.2024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4904" y="28060644"/>
            <a:ext cx="7218581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5549" y="28060644"/>
            <a:ext cx="481238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C97E2-773F-41F9-BFA9-8F29715450D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682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8873" rtl="0" eaLnBrk="1" latinLnBrk="0" hangingPunct="1">
        <a:lnSpc>
          <a:spcPct val="90000"/>
        </a:lnSpc>
        <a:spcBef>
          <a:spcPct val="0"/>
        </a:spcBef>
        <a:buNone/>
        <a:defRPr sz="10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718" indent="-534718" algn="l" defTabSz="2138873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9" kern="1200">
          <a:solidFill>
            <a:schemeClr val="tx1"/>
          </a:solidFill>
          <a:latin typeface="+mn-lt"/>
          <a:ea typeface="+mn-ea"/>
          <a:cs typeface="+mn-cs"/>
        </a:defRPr>
      </a:lvl1pPr>
      <a:lvl2pPr marL="1604155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4" kern="1200">
          <a:solidFill>
            <a:schemeClr val="tx1"/>
          </a:solidFill>
          <a:latin typeface="+mn-lt"/>
          <a:ea typeface="+mn-ea"/>
          <a:cs typeface="+mn-cs"/>
        </a:defRPr>
      </a:lvl2pPr>
      <a:lvl3pPr marL="267359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8" kern="1200">
          <a:solidFill>
            <a:schemeClr val="tx1"/>
          </a:solidFill>
          <a:latin typeface="+mn-lt"/>
          <a:ea typeface="+mn-ea"/>
          <a:cs typeface="+mn-cs"/>
        </a:defRPr>
      </a:lvl3pPr>
      <a:lvl4pPr marL="3743028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246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1901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51337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20774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90210" indent="-534718" algn="l" defTabSz="2138873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437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87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8310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774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7183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6619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6056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5492" algn="l" defTabSz="2138873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journals.rta.lv/index.php/JRES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05258" y="5894103"/>
            <a:ext cx="9048289" cy="3066014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200" dirty="0">
                <a:solidFill>
                  <a:schemeClr val="accent1">
                    <a:lumMod val="50000"/>
                  </a:schemeClr>
                </a:solidFill>
              </a:rPr>
              <a:t>Rezekne Academy of Technologies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200" dirty="0">
                <a:solidFill>
                  <a:schemeClr val="accent1">
                    <a:lumMod val="50000"/>
                  </a:schemeClr>
                </a:solidFill>
              </a:rPr>
              <a:t>Faculty of Economics and Management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200" dirty="0">
                <a:solidFill>
                  <a:schemeClr val="accent1">
                    <a:lumMod val="50000"/>
                  </a:schemeClr>
                </a:solidFill>
              </a:rPr>
              <a:t>Research Institute for Business and Social Processes</a:t>
            </a:r>
            <a:endParaRPr lang="lv-LV" sz="4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10869762" y="5888441"/>
            <a:ext cx="9046800" cy="3005856"/>
          </a:xfrm>
        </p:spPr>
        <p:txBody>
          <a:bodyPr anchor="t"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200" dirty="0">
                <a:solidFill>
                  <a:schemeClr val="accent1">
                    <a:lumMod val="50000"/>
                  </a:schemeClr>
                </a:solidFill>
              </a:rPr>
              <a:t>City Unity College Nicosia Departments of Business Administration and Tourism and Hospitality Management</a:t>
            </a:r>
            <a:endParaRPr lang="lv-LV" sz="4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12" descr="Attēlu rezultāti vaicājumam “rēzeknes tehnoloģiju akadēmija”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94" y="1716136"/>
            <a:ext cx="8128693" cy="34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ITY_UNITY_OFICIAL_NEW_LOGO_SMALL (1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5382" y="1574877"/>
            <a:ext cx="3380767" cy="340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471246" y="10342323"/>
            <a:ext cx="1844748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600" b="1" dirty="0">
                <a:solidFill>
                  <a:srgbClr val="002060"/>
                </a:solidFill>
              </a:rPr>
              <a:t>Journal of Regional Economic and Social Development Vol.16</a:t>
            </a:r>
          </a:p>
          <a:p>
            <a:pPr algn="ctr">
              <a:spcBef>
                <a:spcPts val="1800"/>
              </a:spcBef>
            </a:pPr>
            <a:r>
              <a:rPr lang="en-US" sz="5200" b="1" dirty="0">
                <a:solidFill>
                  <a:srgbClr val="002060"/>
                </a:solidFill>
              </a:rPr>
              <a:t> will be published in December 2024</a:t>
            </a:r>
            <a:endParaRPr lang="lv-LV" sz="5200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05258" y="14081784"/>
            <a:ext cx="184464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GB" sz="4600" dirty="0">
                <a:effectLst/>
                <a:ea typeface="Times New Roman" panose="02020603050405020304" pitchFamily="18" charset="0"/>
              </a:rPr>
              <a:t>Rezekne Academy of Technologies (RTA) and City Unity College Nicosia (CityU) jointly invites you to contribute to the 2024 issue of Journal of Regional Economic and Social Development. </a:t>
            </a:r>
          </a:p>
          <a:p>
            <a:pPr algn="just">
              <a:spcBef>
                <a:spcPts val="3000"/>
              </a:spcBef>
              <a:spcAft>
                <a:spcPts val="3000"/>
              </a:spcAft>
            </a:pPr>
            <a:r>
              <a:rPr lang="en-GB" sz="4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 journal will be indexed in </a:t>
            </a:r>
            <a:r>
              <a:rPr lang="en-GB" sz="4600" b="1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EBSCO</a:t>
            </a:r>
            <a:r>
              <a:rPr lang="en-GB" sz="4600" b="1" i="1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host</a:t>
            </a:r>
            <a:r>
              <a:rPr lang="en-GB" sz="4600" b="1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lang="en-GB" sz="4600" b="1" i="1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Business Source Corporate Plus </a:t>
            </a:r>
            <a:r>
              <a:rPr lang="en-GB" sz="4600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and</a:t>
            </a:r>
            <a:r>
              <a:rPr lang="en-GB" sz="4600" b="1" i="1" dirty="0">
                <a:solidFill>
                  <a:srgbClr val="111111"/>
                </a:solidFill>
                <a:effectLst/>
                <a:ea typeface="Times New Roman" panose="02020603050405020304" pitchFamily="18" charset="0"/>
              </a:rPr>
              <a:t> Index Copernicus.</a:t>
            </a:r>
          </a:p>
          <a:p>
            <a:r>
              <a:rPr lang="en-GB" sz="4600" dirty="0">
                <a:effectLst/>
                <a:ea typeface="Times New Roman" panose="02020603050405020304" pitchFamily="18" charset="0"/>
              </a:rPr>
              <a:t>The editorial board accepts papers in </a:t>
            </a:r>
            <a:r>
              <a:rPr lang="en-GB" sz="4600" b="1" i="1" dirty="0">
                <a:effectLst/>
                <a:ea typeface="Times New Roman" panose="02020603050405020304" pitchFamily="18" charset="0"/>
              </a:rPr>
              <a:t>English</a:t>
            </a:r>
            <a:r>
              <a:rPr lang="en-GB" sz="4600" dirty="0">
                <a:effectLst/>
                <a:ea typeface="Times New Roman" panose="02020603050405020304" pitchFamily="18" charset="0"/>
              </a:rPr>
              <a:t>.</a:t>
            </a:r>
            <a:r>
              <a:rPr lang="en-GB" sz="4600" b="1" dirty="0"/>
              <a:t> </a:t>
            </a:r>
            <a:r>
              <a:rPr lang="en-GB" sz="4600" dirty="0">
                <a:effectLst/>
                <a:ea typeface="Times New Roman" panose="02020603050405020304" pitchFamily="18" charset="0"/>
              </a:rPr>
              <a:t>The papers are </a:t>
            </a:r>
            <a:r>
              <a:rPr lang="en-GB" sz="4600" b="1" i="1" dirty="0">
                <a:effectLst/>
                <a:ea typeface="Times New Roman" panose="02020603050405020304" pitchFamily="18" charset="0"/>
              </a:rPr>
              <a:t>peer-reviewed.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05258" y="21022124"/>
            <a:ext cx="18511304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n-GB" sz="4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deadlines:</a:t>
            </a:r>
            <a:endParaRPr lang="lv-LV" sz="4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17851438" algn="r"/>
              </a:tabLst>
            </a:pPr>
            <a:r>
              <a:rPr lang="en-GB" sz="4600" b="1" dirty="0"/>
              <a:t>Papers should be submitted not later than:</a:t>
            </a:r>
            <a:r>
              <a:rPr lang="lv-LV" sz="4600" b="1" dirty="0"/>
              <a:t>	</a:t>
            </a:r>
            <a:r>
              <a:rPr lang="en-GB" sz="4600" b="1" dirty="0"/>
              <a:t>September 5, 2024</a:t>
            </a:r>
            <a:endParaRPr lang="lv-LV" sz="4600" dirty="0"/>
          </a:p>
          <a:p>
            <a:pPr>
              <a:spcBef>
                <a:spcPts val="1200"/>
              </a:spcBef>
              <a:tabLst>
                <a:tab pos="17851438" algn="r"/>
              </a:tabLst>
            </a:pPr>
            <a:r>
              <a:rPr lang="en-GB" sz="4600" b="1" dirty="0"/>
              <a:t>Decision on the paper:	September 26, 2024</a:t>
            </a:r>
            <a:endParaRPr lang="lv-LV" sz="4600" dirty="0"/>
          </a:p>
          <a:p>
            <a:pPr>
              <a:spcBef>
                <a:spcPts val="1200"/>
              </a:spcBef>
              <a:tabLst>
                <a:tab pos="17851438" algn="r"/>
              </a:tabLst>
            </a:pPr>
            <a:r>
              <a:rPr lang="en-GB" sz="4600" b="1" dirty="0"/>
              <a:t>Transferring of the Journal fees</a:t>
            </a:r>
            <a:br>
              <a:rPr lang="en-GB" sz="4600" b="1" dirty="0"/>
            </a:br>
            <a:r>
              <a:rPr lang="en-GB" sz="4600" b="1" dirty="0"/>
              <a:t>(after acceptance of the paper):</a:t>
            </a:r>
            <a:r>
              <a:rPr lang="lv-LV" sz="4600" b="1" dirty="0"/>
              <a:t>	</a:t>
            </a:r>
            <a:r>
              <a:rPr lang="en-GB" sz="4600" b="1" dirty="0"/>
              <a:t>September 30, 2024</a:t>
            </a:r>
            <a:endParaRPr lang="lv-LV" sz="4600" dirty="0"/>
          </a:p>
          <a:p>
            <a:pPr>
              <a:spcBef>
                <a:spcPts val="1200"/>
              </a:spcBef>
              <a:tabLst>
                <a:tab pos="17851438" algn="r"/>
              </a:tabLst>
            </a:pPr>
            <a:r>
              <a:rPr lang="en-GB" sz="4600" b="1" dirty="0"/>
              <a:t>Journal publication:	December, 2024</a:t>
            </a:r>
            <a:endParaRPr lang="lv-LV" sz="4600" dirty="0"/>
          </a:p>
          <a:p>
            <a:pPr>
              <a:spcBef>
                <a:spcPts val="4800"/>
              </a:spcBef>
            </a:pPr>
            <a:r>
              <a:rPr lang="en-GB" sz="4600" b="1" dirty="0"/>
              <a:t>More information: </a:t>
            </a:r>
            <a:r>
              <a:rPr lang="lv-LV" sz="4600" u="sng" dirty="0">
                <a:hlinkClick r:id="rId4"/>
              </a:rPr>
              <a:t>http://journals.rta.lv/index.php/JRESD</a:t>
            </a:r>
            <a:endParaRPr lang="lv-LV" sz="4600" dirty="0"/>
          </a:p>
        </p:txBody>
      </p:sp>
    </p:spTree>
    <p:extLst>
      <p:ext uri="{BB962C8B-B14F-4D97-AF65-F5344CB8AC3E}">
        <p14:creationId xmlns:p14="http://schemas.microsoft.com/office/powerpoint/2010/main" val="345774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174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Boss</dc:creator>
  <cp:lastModifiedBy>Gundega Teilāne</cp:lastModifiedBy>
  <cp:revision>23</cp:revision>
  <dcterms:created xsi:type="dcterms:W3CDTF">2024-01-16T19:01:05Z</dcterms:created>
  <dcterms:modified xsi:type="dcterms:W3CDTF">2024-01-22T10:03:09Z</dcterms:modified>
</cp:coreProperties>
</file>